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20" d="100"/>
          <a:sy n="120" d="100"/>
        </p:scale>
        <p:origin x="-4644" y="-396"/>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CC740612-EE44-4EAA-B81D-2D6851F2843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554A82B4-0C69-41EC-93F5-54A749F9B6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19AD7AC7-5172-4498-9737-06E897B61F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0CB9DB04-1FF6-4A12-9082-B903C20115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0.28000000000000003</c:v>
                </c:pt>
                <c:pt idx="2">
                  <c:v>0.36</c:v>
                </c:pt>
                <c:pt idx="3">
                  <c:v>0.11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24%</c:v>
                  </c:pt>
                  <c:pt idx="1">
                    <c:v>28%</c:v>
                  </c:pt>
                  <c:pt idx="2">
                    <c:v>36%</c:v>
                  </c:pt>
                  <c:pt idx="3">
                    <c:v>11%</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0515390-464B-4F4D-AC8C-E279228385C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5AC5C3D8-DE42-498E-B76B-48AC79F4C8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BD4EADF-0649-499F-AF6F-4D333CA7D5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F0A973F6-8C47-47DA-9794-D30B6AC4B1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c:v>
                </c:pt>
                <c:pt idx="2">
                  <c:v>0.49</c:v>
                </c:pt>
                <c:pt idx="3">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10%</c:v>
                  </c:pt>
                  <c:pt idx="2">
                    <c:v>49%</c:v>
                  </c:pt>
                  <c:pt idx="3">
                    <c:v>39%</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0.89</c:v>
                </c:pt>
                <c:pt idx="1">
                  <c:v>0.84</c:v>
                </c:pt>
                <c:pt idx="2">
                  <c:v>0.9</c:v>
                </c:pt>
                <c:pt idx="3">
                  <c:v>0.83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E0D38DED-9C9C-4AD2-A87D-FBA79BAF90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ECF48156-587B-40BA-8E61-9096C4427F1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4B9449D1-FDE3-4669-89C4-49A47834440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0.11</c:v>
                </c:pt>
                <c:pt idx="1">
                  <c:v>0.16</c:v>
                </c:pt>
                <c:pt idx="2">
                  <c:v>0.1</c:v>
                </c:pt>
                <c:pt idx="3">
                  <c:v>0.17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89%</c:v>
                  </c:pt>
                  <c:pt idx="1">
                    <c:v>84%</c:v>
                  </c:pt>
                  <c:pt idx="2">
                    <c:v>90%</c:v>
                  </c:pt>
                  <c:pt idx="3">
                    <c:v>83%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E08D35A-D3AD-4A4C-9149-575993B8F9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616742E2-96A6-4128-BB12-F2C216FAA0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1E221EA6-3904-4912-B1D5-346FD7ADE1E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0F105E19-A010-4982-8C99-44A2A085F7A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CA16B9D9-1406-4260-BB83-6209E03E22F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7EC94A96-98FB-4BBD-8023-459F9164D5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70CDA183-152D-4160-8988-37657B14FB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4C1C9032-E4DD-47BF-AFB2-E346E9DF87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90%</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96FBF099-528D-4047-9C76-A4A2F0E13DD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3FF9390A-DC8B-4949-AFB5-926E86C41F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0.93</c:v>
                </c:pt>
                <c:pt idx="2">
                  <c:v>0.88</c:v>
                </c:pt>
                <c:pt idx="3">
                  <c:v>0.91</c:v>
                </c:pt>
                <c:pt idx="4">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D14A6DF3-1D92-431A-BCC9-C4E802C29D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6EDD7961-0F88-470A-9EFE-8385DDF21F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84E999C-A1F7-49CA-831D-45A383B022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26C7A515-3B7F-462E-B20F-081A3F230E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7.0000000000000007E-2</c:v>
                </c:pt>
                <c:pt idx="2">
                  <c:v>0.12</c:v>
                </c:pt>
                <c:pt idx="3">
                  <c:v>0.09</c:v>
                </c:pt>
                <c:pt idx="4">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93%</c:v>
                  </c:pt>
                  <c:pt idx="2">
                    <c:v>88%</c:v>
                  </c:pt>
                  <c:pt idx="3">
                    <c:v>91%</c:v>
                  </c:pt>
                  <c:pt idx="4">
                    <c:v>90%</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0.9</c:v>
                </c:pt>
                <c:pt idx="2">
                  <c:v>0.89</c:v>
                </c:pt>
                <c:pt idx="3">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458FB5A6-B754-40A8-A7C6-BE09DB4BCA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48303C9F-2EC5-46C2-B727-714F5A67F6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6611906D-E11F-4785-9837-C692CE75D4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c:v>
                </c:pt>
                <c:pt idx="2">
                  <c:v>0.11</c:v>
                </c:pt>
                <c:pt idx="3">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90%</c:v>
                  </c:pt>
                  <c:pt idx="2">
                    <c:v>89%</c:v>
                  </c:pt>
                  <c:pt idx="3">
                    <c:v>91%</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0.91</c:v>
                </c:pt>
                <c:pt idx="1">
                  <c:v>0</c:v>
                </c:pt>
                <c:pt idx="2">
                  <c:v>0.64</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A3D03C5D-5D0C-46D1-BEA3-0368B0E990A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1144A52-597E-4872-AD6A-E9C1907765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FF3B81B4-AD6E-418E-BFE4-6F9F36C321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8CEDB991-B8E7-461F-BC36-51503B5B4B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0.09</c:v>
                </c:pt>
                <c:pt idx="1">
                  <c:v>0</c:v>
                </c:pt>
                <c:pt idx="2">
                  <c:v>0.36</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91%</c:v>
                  </c:pt>
                  <c:pt idx="1">
                    <c:v>-</c:v>
                  </c:pt>
                  <c:pt idx="2">
                    <c:v>64%</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0.91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39600D47-C502-4B67-AF69-E52133D64E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B7CB43C6-6FF5-49B9-ADA9-4A0BB0A970C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1ADC364F-A446-4391-95A8-71F7F06F9A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5C1E27C3-FA9E-4686-8B9D-E8678EECF8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0.09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91%</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9B8D64F-2F88-4618-88E3-7D542F0D72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B2F844AC-C109-4536-95E6-EE5A669947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90</c:v>
                </c:pt>
                <c:pt idx="2">
                  <c:v>4</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6</c:v>
                </c:pt>
                <c:pt idx="2">
                  <c:v>2</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41121A1A-635B-4F46-AF1A-E2F30FCAC3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AFAB2495-6D77-4D13-A8FC-D0B421AC97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E40976B6-8E00-4615-A4E2-D2F511A4DA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05CF8CD3-9452-47C6-95D4-B32BBAE760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4</c:v>
                </c:pt>
                <c:pt idx="2">
                  <c:v>0</c:v>
                </c:pt>
                <c:pt idx="3">
                  <c:v>2</c:v>
                </c:pt>
                <c:pt idx="4">
                  <c:v>2</c:v>
                </c:pt>
                <c:pt idx="5">
                  <c:v>2</c:v>
                </c:pt>
                <c:pt idx="6">
                  <c:v>44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49%</c:v>
                  </c:pt>
                  <c:pt idx="1">
                    <c:v>4%</c:v>
                  </c:pt>
                  <c:pt idx="2">
                    <c:v>*q</c:v>
                  </c:pt>
                  <c:pt idx="3">
                    <c:v>2%</c:v>
                  </c:pt>
                  <c:pt idx="4">
                    <c:v>2%</c:v>
                  </c:pt>
                  <c:pt idx="5">
                    <c:v>2%</c:v>
                  </c:pt>
                  <c:pt idx="6">
                    <c:v>44%p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E2188FCC-4A5D-403C-84E9-5BB455D33E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0327DD0B-80DD-4161-B4D9-51AD4A8AD2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CAF8277E-720F-4FEC-93C2-E0357FBFC7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2A399C2A-E4B1-4020-8FF6-D0DD8E2CE4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0582D2CB-D317-4D82-91EB-69C6DD3653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8169EEA9-BAB7-4E93-8AD9-E86FDC568C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6</c:v>
                </c:pt>
                <c:pt idx="2">
                  <c:v>2</c:v>
                </c:pt>
                <c:pt idx="3">
                  <c:v>3</c:v>
                </c:pt>
                <c:pt idx="4">
                  <c:v>13</c:v>
                </c:pt>
                <c:pt idx="5">
                  <c:v>6</c:v>
                </c:pt>
                <c:pt idx="6">
                  <c:v>31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6%</c:v>
                  </c:pt>
                  <c:pt idx="2">
                    <c:v>2%</c:v>
                  </c:pt>
                  <c:pt idx="3">
                    <c:v>3%</c:v>
                  </c:pt>
                  <c:pt idx="4">
                    <c:v>13%</c:v>
                  </c:pt>
                  <c:pt idx="5">
                    <c:v>6%</c:v>
                  </c:pt>
                  <c:pt idx="6">
                    <c:v>31%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656B6CD8-B897-449A-B34E-0AEBF74464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CD469D09-69E2-4ECA-B8E2-E699D4F9D2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234556F-D1A2-41C5-8D75-D2C5EB003C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93%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7%q</c:v>
                  </c:pt>
                  <c:pt idx="1">
                    <c:v>93%p</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2DE850D9-5EE0-40A8-A70B-350B709B3B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ADA2766C-9587-4CFD-B782-C043CD269A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21</c:v>
                </c:pt>
                <c:pt idx="1">
                  <c:v>79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21%</c:v>
                  </c:pt>
                  <c:pt idx="1">
                    <c:v>79%</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A34FDC0D-2AC2-4A16-A033-A0BA8A65313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066853F3-CBA6-4875-8E0D-E23D8AFCD3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ABE6FC63-E067-4133-9398-6F7AF6F09C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193D9618-F211-4584-AA9C-7C57C449DC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A47F31E6-CB44-4AB6-BF3E-A11D0454B7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55%</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0DB12600-9DC1-49F1-9287-F910BC57E95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26FD73B-96CD-485B-92D6-13993C753D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0DBC9A87-3C0A-4BF2-A53D-C86CAC153E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28B1116-1DD4-4621-96E4-BA63B74669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8DD95019-00B5-44E6-A17A-DC8CD84109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BEB9CD50-964F-41D0-87B2-10FC62D2D0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84%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16</c:v>
                </c:pt>
                <c:pt idx="1">
                  <c:v>84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16%q</c:v>
                  </c:pt>
                  <c:pt idx="1">
                    <c:v>84%p</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B40FDB58-0EC8-446F-94A2-324FB0375F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c:v>
                </c:pt>
                <c:pt idx="1">
                  <c:v>99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1%q</c:v>
                  </c:pt>
                  <c:pt idx="1">
                    <c:v>99%p</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04F2F8A-21DC-47A1-B6C2-918C51B837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4%q</c:v>
                  </c:pt>
                  <c:pt idx="1">
                    <c:v>96%p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EAC28473-4384-4B30-A0C5-F715B4AC55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r>
                      <a:rPr lang="en-GB"/>
                      <a:t>96%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0533A766-F388-4A60-AB64-1F5ADE954E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3EAF8102-F4DF-4625-8D6C-BDE9275E45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94</c:v>
                </c:pt>
                <c:pt idx="2">
                  <c:v>87</c:v>
                </c:pt>
                <c:pt idx="3">
                  <c:v>78</c:v>
                </c:pt>
                <c:pt idx="4">
                  <c:v>96</c:v>
                </c:pt>
                <c:pt idx="5">
                  <c:v>34</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85%p</c:v>
                  </c:pt>
                  <c:pt idx="1">
                    <c:v>94%</c:v>
                  </c:pt>
                  <c:pt idx="2">
                    <c:v>87%p</c:v>
                  </c:pt>
                  <c:pt idx="3">
                    <c:v>78%p</c:v>
                  </c:pt>
                  <c:pt idx="4">
                    <c:v>96%p</c:v>
                  </c:pt>
                  <c:pt idx="5">
                    <c:v>34%</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683E547E-5DFC-46F5-A0D5-B62B6ED37B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6BBFE5A3-E5EB-4B18-89C5-0896035614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1FF07E95-C7C0-4339-B470-D119E4FA00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F0B2FE36-6ECD-4DF5-A6AA-3DB58F8EF3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29634931-9A1D-4E46-86CD-F8F3C0C9F4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757B32A7-19E7-4F47-A7CC-01EF670CBA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0CD7D94F-E3EE-43BD-A68F-B0A8702C58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88</c:v>
                </c:pt>
                <c:pt idx="2">
                  <c:v>73</c:v>
                </c:pt>
                <c:pt idx="3">
                  <c:v>68</c:v>
                </c:pt>
                <c:pt idx="4">
                  <c:v>88</c:v>
                </c:pt>
                <c:pt idx="5">
                  <c:v>41</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81%</c:v>
                  </c:pt>
                  <c:pt idx="1">
                    <c:v>88%</c:v>
                  </c:pt>
                  <c:pt idx="2">
                    <c:v>73%</c:v>
                  </c:pt>
                  <c:pt idx="3">
                    <c:v>68%</c:v>
                  </c:pt>
                  <c:pt idx="4">
                    <c:v>88%</c:v>
                  </c:pt>
                  <c:pt idx="5">
                    <c:v>41%</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60</c:v>
                </c:pt>
                <c:pt idx="1">
                  <c:v>28</c:v>
                </c:pt>
                <c:pt idx="2">
                  <c:v>9</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49</c:v>
                </c:pt>
                <c:pt idx="1">
                  <c:v>33</c:v>
                </c:pt>
                <c:pt idx="2">
                  <c:v>11</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B4C882-C331-411D-8AF2-96B14A9749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60C47C26-AC92-469A-B91B-6CF54BED21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3A31B7EC-4625-4DA7-9B9B-FC8898DBA1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4C4CE6C-2366-4C5F-B7DB-47D7A517895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C9CC59E-C905-4467-84D9-8AE497D301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52FE1FB6-6DB3-4335-B5BF-CB9142382F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c:v>
                </c:pt>
                <c:pt idx="1">
                  <c:v>21</c:v>
                </c:pt>
                <c:pt idx="2">
                  <c:v>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7</c:v>
                </c:pt>
                <c:pt idx="1">
                  <c:v>46</c:v>
                </c:pt>
                <c:pt idx="2">
                  <c:v>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15</c:v>
                </c:pt>
                <c:pt idx="2">
                  <c:v>28</c:v>
                </c:pt>
                <c:pt idx="3">
                  <c:v>20</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24</c:v>
                </c:pt>
                <c:pt idx="2">
                  <c:v>17</c:v>
                </c:pt>
                <c:pt idx="3">
                  <c:v>23</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0.13100000000000001</c:v>
                </c:pt>
                <c:pt idx="1">
                  <c:v>0.22500000000000001</c:v>
                </c:pt>
                <c:pt idx="2">
                  <c:v>0.28999999999999998</c:v>
                </c:pt>
                <c:pt idx="3">
                  <c:v>0.21099999999999999</c:v>
                </c:pt>
                <c:pt idx="4">
                  <c:v>0.14299999999999999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0.14699999999999999</c:v>
                </c:pt>
                <c:pt idx="1">
                  <c:v>0.247</c:v>
                </c:pt>
                <c:pt idx="2">
                  <c:v>0.28199999999999997</c:v>
                </c:pt>
                <c:pt idx="3">
                  <c:v>0.21199999999999999</c:v>
                </c:pt>
                <c:pt idx="4">
                  <c:v>0.112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13</c:v>
                </c:pt>
                <c:pt idx="2">
                  <c:v>27</c:v>
                </c:pt>
                <c:pt idx="3">
                  <c:v>20</c:v>
                </c:pt>
                <c:pt idx="4">
                  <c:v>35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16</c:v>
                </c:pt>
                <c:pt idx="2">
                  <c:v>17</c:v>
                </c:pt>
                <c:pt idx="3">
                  <c:v>26</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20</c:v>
                </c:pt>
                <c:pt idx="2">
                  <c:v>31</c:v>
                </c:pt>
                <c:pt idx="3">
                  <c:v>18</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27</c:v>
                </c:pt>
                <c:pt idx="1">
                  <c:v>24</c:v>
                </c:pt>
                <c:pt idx="2">
                  <c:v>25</c:v>
                </c:pt>
                <c:pt idx="3">
                  <c:v>13</c:v>
                </c:pt>
                <c:pt idx="4">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15D2EE28-7EEE-4340-8F4F-832FD1E56C1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86B805B7-FAA4-41E3-9547-03EBCD8533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BCC27E84-FC5D-40BA-868B-0B152D64A9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6F81247-D20D-4D73-A120-E941209B2F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72E070F-EA2E-4AB4-81CD-5CCF447E1F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96%</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39E97688-8AEA-4053-AA75-6E79AF230E6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018B14CC-42D5-4F03-B9C3-E457D4772F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4B79630C-8E83-4595-8F04-99EBE7F519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D66ABF86-FE47-4D15-80C7-CF634BD1E1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3EEC090F-420F-4895-B5D1-9018213F63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0.95</c:v>
                </c:pt>
                <c:pt idx="1">
                  <c:v>0</c:v>
                </c:pt>
                <c:pt idx="2">
                  <c:v>0.03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95%</c:v>
                  </c:pt>
                  <c:pt idx="1">
                    <c:v>-</c:v>
                  </c:pt>
                  <c:pt idx="2">
                    <c:v>3%</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c:v>
                </c:pt>
                <c:pt idx="1">
                  <c:v>8</c:v>
                </c:pt>
                <c:pt idx="2">
                  <c:v>30</c:v>
                </c:pt>
                <c:pt idx="3">
                  <c:v>19</c:v>
                </c:pt>
                <c:pt idx="4">
                  <c:v>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18</c:v>
                </c:pt>
                <c:pt idx="2">
                  <c:v>21</c:v>
                </c:pt>
                <c:pt idx="3">
                  <c:v>20</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7</c:v>
                </c:pt>
                <c:pt idx="1">
                  <c:v>21</c:v>
                </c:pt>
                <c:pt idx="2">
                  <c:v>44</c:v>
                </c:pt>
                <c:pt idx="3">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22</c:v>
                </c:pt>
                <c:pt idx="1">
                  <c:v>32</c:v>
                </c:pt>
                <c:pt idx="2">
                  <c:v>36</c:v>
                </c:pt>
                <c:pt idx="3">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39</c:v>
                </c:pt>
                <c:pt idx="2">
                  <c:v>10</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71</c:v>
                </c:pt>
                <c:pt idx="1">
                  <c:v>23</c:v>
                </c:pt>
                <c:pt idx="2">
                  <c:v>4</c:v>
                </c:pt>
                <c:pt idx="3">
                  <c:v>1</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40</c:v>
                </c:pt>
                <c:pt idx="1">
                  <c:v>48</c:v>
                </c:pt>
                <c:pt idx="2">
                  <c:v>10</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52</c:v>
                </c:pt>
                <c:pt idx="2">
                  <c:v>8</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16920E4A-C551-4A7C-9791-64B5ACC742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3E471F21-F41C-4FEB-8B96-F39E771F98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123281EC-B130-4FC2-8BE3-3C9DEB3AB8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912B4E6D-95DE-4EEB-8432-B733FC28D1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0D99FA15-AD65-4377-AE8D-870CA2F09B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5CC442C5-E805-4161-B37C-E7BE656B72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03AE504-6146-417F-BDDE-6CAC46CC0A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84%p</c:v>
                  </c:pt>
                  <c:pt idx="1">
                    <c:v>16%q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5CBE93F3-208B-4087-950A-A6D42AE17C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4A013E3B-2515-42BB-9975-52F145E2C2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C9377CD1-8A99-405E-8918-502ECE9018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6E9FC195-9A96-4E23-834D-003D1F8F5E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1D44CD3A-570D-4822-A888-46D153C984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E58A5872-08E5-4C6F-8400-4DE2EB9AF9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D3D971F5-6FD5-4722-89EB-01E2F4F2E1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D4F1F147-7761-414E-A647-C5A2CA92D5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A5F14A23-0D18-4F09-809C-7F22C95F2B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59608B1A-B8CB-4BFC-B118-3C5ED1F453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5FEBA5C9-3337-4B33-9A11-A32EA3498B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BA7D14FF-FE53-419E-B57F-35DD738DB8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EA465153-45E0-48F2-85A0-2944D4C72A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989FF2A6-2514-4B60-AC6E-58335E23B4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FC7430AD-A41F-48F1-B26A-F9EF491E8C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21BF4814-AE44-457F-A359-41016AE491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83E95D99-6223-41D8-A064-6C1FD7C47D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4312967C-4DFD-4564-85EF-D61F08D550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94960A6B-3535-45E5-BABA-6E7B56E1BE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6BDB0709-B555-4590-863F-A425807D27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48</c:v>
                </c:pt>
                <c:pt idx="1">
                  <c:v>34</c:v>
                </c:pt>
                <c:pt idx="2">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45</c:v>
                </c:pt>
                <c:pt idx="1">
                  <c:v>45</c:v>
                </c:pt>
                <c:pt idx="2">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AFF63197-A9EA-410C-8BE9-873AD1F017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D85F00C2-744A-48C6-B021-5E11187E03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26BAC462-2492-4FCD-B4A7-ADE9E3291F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4EF9CFB4-907F-4A53-BCA8-6E1C8AB7CE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r>
                      <a:rPr lang="en-GB"/>
                      <a:t>12%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519-4C1F-9643-9A55D10271AC}"/>
                </c:ext>
              </c:extLst>
            </c:dLbl>
            <c:dLbl>
              <c:idx val="6"/>
              <c:tx>
                <c:rich>
                  <a:bodyPr/>
                  <a:lstStyle/>
                  <a:p>
                    <a:fld id="{5784AD9F-A2CB-427C-A9DE-B72B54B0C0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58</c:v>
                </c:pt>
                <c:pt idx="1">
                  <c:v>5</c:v>
                </c:pt>
                <c:pt idx="2">
                  <c:v>65</c:v>
                </c:pt>
                <c:pt idx="3">
                  <c:v>32</c:v>
                </c:pt>
                <c:pt idx="4">
                  <c:v>17</c:v>
                </c:pt>
                <c:pt idx="5">
                  <c:v>12</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58%</c:v>
                  </c:pt>
                  <c:pt idx="1">
                    <c:v>5%</c:v>
                  </c:pt>
                  <c:pt idx="2">
                    <c:v>65%</c:v>
                  </c:pt>
                  <c:pt idx="3">
                    <c:v>32%</c:v>
                  </c:pt>
                  <c:pt idx="4">
                    <c:v>17%</c:v>
                  </c:pt>
                  <c:pt idx="5">
                    <c:v>12%q</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3A79A93F-A086-423C-AE76-1923FD4EA7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B5EE2572-68E8-4986-BDB8-9FB00C38F6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57%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728B0277-511B-40F7-BF69-BAE12C31E2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r>
                      <a:rPr lang="en-GB"/>
                      <a:t>10%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21A-46C7-99A3-C7EC76CE57AC}"/>
                </c:ext>
              </c:extLst>
            </c:dLbl>
            <c:dLbl>
              <c:idx val="6"/>
              <c:tx>
                <c:rich>
                  <a:bodyPr/>
                  <a:lstStyle/>
                  <a:p>
                    <a:fld id="{51E31257-3508-479B-849B-B115F53C1A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26</c:v>
                </c:pt>
                <c:pt idx="1">
                  <c:v>14</c:v>
                </c:pt>
                <c:pt idx="2">
                  <c:v>32</c:v>
                </c:pt>
                <c:pt idx="3">
                  <c:v>57</c:v>
                </c:pt>
                <c:pt idx="4">
                  <c:v>6</c:v>
                </c:pt>
                <c:pt idx="5">
                  <c:v>10</c:v>
                </c:pt>
                <c:pt idx="6">
                  <c:v>11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26%</c:v>
                  </c:pt>
                  <c:pt idx="1">
                    <c:v>14%</c:v>
                  </c:pt>
                  <c:pt idx="2">
                    <c:v>32%</c:v>
                  </c:pt>
                  <c:pt idx="3">
                    <c:v>57%p</c:v>
                  </c:pt>
                  <c:pt idx="4">
                    <c:v>6%</c:v>
                  </c:pt>
                  <c:pt idx="5">
                    <c:v>10%q</c:v>
                  </c:pt>
                  <c:pt idx="6">
                    <c:v>11%</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62</c:v>
                </c:pt>
                <c:pt idx="1">
                  <c:v>32</c:v>
                </c:pt>
                <c:pt idx="2">
                  <c:v>3</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39</c:v>
                </c:pt>
                <c:pt idx="2">
                  <c:v>3</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0.76</c:v>
                </c:pt>
                <c:pt idx="1">
                  <c:v>0.83</c:v>
                </c:pt>
                <c:pt idx="2">
                  <c:v>0.89</c:v>
                </c:pt>
                <c:pt idx="3">
                  <c:v>0.92</c:v>
                </c:pt>
                <c:pt idx="4">
                  <c:v>0.96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3162BC36-6031-4DB1-940E-FCC1AE7BCD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44E6113-3F7A-44F5-B801-BB4D0B2913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31058FC6-44D3-4349-82C7-A3596447AA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A551C1F9-19E3-46BC-9AD0-E55ABCC478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0.24</c:v>
                </c:pt>
                <c:pt idx="1">
                  <c:v>0.17</c:v>
                </c:pt>
                <c:pt idx="2">
                  <c:v>0.11</c:v>
                </c:pt>
                <c:pt idx="3">
                  <c:v>0.08</c:v>
                </c:pt>
                <c:pt idx="4">
                  <c:v>0.04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76%</c:v>
                  </c:pt>
                  <c:pt idx="1">
                    <c:v>83%</c:v>
                  </c:pt>
                  <c:pt idx="2">
                    <c:v>89%</c:v>
                  </c:pt>
                  <c:pt idx="3">
                    <c:v>92%</c:v>
                  </c:pt>
                  <c:pt idx="4">
                    <c:v>96%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DEVON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DEVON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DEVON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DEVON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DEVON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DEVON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168084536"/>
              </p:ext>
            </p:extLst>
          </p:nvPr>
        </p:nvGraphicFramePr>
        <p:xfrm>
          <a:off x="500063" y="2340951"/>
          <a:ext cx="5345152" cy="327152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00000"/>
                        </a:lnSpc>
                        <a:spcBef>
                          <a:spcPts val="4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Healthcare professionals sharing information about diabetes at the time of diagnosis
Healthcare professionals having a conversation about what would happen next with their diabetes care at the time of diagnosis
Attending an annual review ever
Having a weight and BMI check as part of their last annual review
Having a foot check as part of their last annual review
Having a urine test as part of their last annual review
Having a blood test check as part of their last annual review
Describing their experience at the last annual review as good
Having confidence in managing their diabetes day-to-day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465500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74930945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92485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DEVON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41423528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7427319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6%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2% selected ‘Type 1’, 4%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(376); Type 2, ICS (552)).</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34797186"/>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881218649"/>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587925261"/>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92972819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4339335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(320); Type 2, National (19,941), ICS (472))</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0569736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8846501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(329); Type 2, National (22,278), ICS (514))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83981023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91281685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(296); Type 2, National (21,082), ICS (485))</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51579629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693493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(378); Type 2, National (24,180), ICS (552))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889033346"/>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236957464"/>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407962327"/>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11678446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9884484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(370); Type 2, National (22,482), ICS (528))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3861950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2685652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3755838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69892466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22162536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25686535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3734484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8215168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71159497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(375); Type 2, National (22,670), ICS (530))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18415720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6928727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91640778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57242829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795054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80080988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3060549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7530208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0646416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(378); Type 2, National (24,076), ICS (548))</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47031118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0467243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74118179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0750978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28066332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46903989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36502135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89102909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(378); Type 2, National (24,153), ICS (550))</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2568829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08948283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26252531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89507337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6156163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2350530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4375261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42739136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53490827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(378); Type 2, National (24,135), ICS (546))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5576319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94515144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6256456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5863733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8563437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87574681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40056194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62899065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2420937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(377); Type 2, National (24,084), ICS (546))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1406072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84414031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38804182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5779074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21141492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0817931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22593859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79177489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2619798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(377); Type 2, National (24,070), ICS (545))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43675958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480191796"/>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19556087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43086700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357855258"/>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63465688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109531247"/>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2965052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0775677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(379); Type 2, National (24,260), ICS (554))</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424284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46777239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50408356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243762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5402145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38941845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8829604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10095758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32722021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(378); Type 2, National (24,267), ICS (554))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5657150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6031075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79943779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0811492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1941435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6226465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88525185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6983794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79143601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(378); Type 2, National (24,196), ICS (548))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3708928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26943928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7827463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(377); Type 2, National (24,019), ICS (547))</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0228262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88011799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(177); Type 2, National (11,860), ICS (290))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5558053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8714618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(368); Type 2, National (21,228), ICS (480))</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2577008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329634317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(360); Type 2, National (20,915), ICS (468))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80736441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38572916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(338); Type 2, National (20,086), ICS (439))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25775691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10085359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(350); Type 2, National (21,890), ICS (499))</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54241288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406855704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(328); Type 2, National (18,585), ICS (384))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74329567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1845998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9339800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5048387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41336345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6211272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78037309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97433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(367); Type 2, National (22,580), ICS (515))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6556357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808052016"/>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246013350"/>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32742429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13073982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732669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(264); Type 2, National (12,350), ICS (247))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46487052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86383889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8948250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95052966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1682752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72874645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89896096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71843683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(359); Type 2, National (10,911), ICS (248))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0437964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08753516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03537305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01056458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735737447"/>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56375975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82214853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(370))</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41784310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294133242"/>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245652956"/>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56080445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8366338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609671824"/>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(523))</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DEVON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2,130</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936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44%</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379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557</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845</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1,285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808460575"/>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425188522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12774062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347726859"/>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57090927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077926779"/>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667773503"/>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DEVON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0235170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confidence in managing their diabetes day-to-day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77946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12576886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96975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1931</TotalTime>
  <Words>5388</Words>
  <Application>Microsoft Office PowerPoint</Application>
  <PresentationFormat>Widescreen</PresentationFormat>
  <Paragraphs>814</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Arial (Body)</vt:lpstr>
      <vt:lpstr>Wingdings 3</vt:lpstr>
      <vt:lpstr>HelveticaNeueLT Std Lt Cn</vt:lpstr>
      <vt:lpstr>Segoe UI</vt:lpstr>
      <vt:lpstr>Roboto</vt:lpstr>
      <vt:lpstr>Barlow</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175</cp:revision>
  <cp:lastPrinted>2024-09-17T13:37:47Z</cp:lastPrinted>
  <dcterms:created xsi:type="dcterms:W3CDTF">2024-06-17T14:42:21Z</dcterms:created>
  <dcterms:modified xsi:type="dcterms:W3CDTF">2024-12-04T11:56:02Z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